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5"/>
  </p:notesMasterIdLst>
  <p:handoutMasterIdLst>
    <p:handoutMasterId r:id="rId26"/>
  </p:handoutMasterIdLst>
  <p:sldIdLst>
    <p:sldId id="256" r:id="rId2"/>
    <p:sldId id="292" r:id="rId3"/>
    <p:sldId id="291" r:id="rId4"/>
    <p:sldId id="293" r:id="rId5"/>
    <p:sldId id="301" r:id="rId6"/>
    <p:sldId id="300" r:id="rId7"/>
    <p:sldId id="299" r:id="rId8"/>
    <p:sldId id="302" r:id="rId9"/>
    <p:sldId id="296" r:id="rId10"/>
    <p:sldId id="297" r:id="rId11"/>
    <p:sldId id="298" r:id="rId12"/>
    <p:sldId id="303" r:id="rId13"/>
    <p:sldId id="304" r:id="rId14"/>
    <p:sldId id="305" r:id="rId15"/>
    <p:sldId id="306" r:id="rId16"/>
    <p:sldId id="308" r:id="rId17"/>
    <p:sldId id="307" r:id="rId18"/>
    <p:sldId id="309" r:id="rId19"/>
    <p:sldId id="310" r:id="rId20"/>
    <p:sldId id="311" r:id="rId21"/>
    <p:sldId id="312" r:id="rId22"/>
    <p:sldId id="313" r:id="rId23"/>
    <p:sldId id="260" r:id="rId24"/>
  </p:sldIdLst>
  <p:sldSz cx="9144000" cy="514191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A99"/>
    <a:srgbClr val="003C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97"/>
  </p:normalViewPr>
  <p:slideViewPr>
    <p:cSldViewPr snapToGrid="0" snapToObjects="1">
      <p:cViewPr varScale="1">
        <p:scale>
          <a:sx n="142" d="100"/>
          <a:sy n="142" d="100"/>
        </p:scale>
        <p:origin x="480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4DDB5-D4CC-A448-947E-0CCDFB0192C4}" type="datetimeFigureOut">
              <a:rPr lang="en-US" smtClean="0"/>
              <a:t>3/02/2018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426C-254F-694F-A95C-C13F92996B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1815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DAF1F1F0-97AA-4319-8A8B-BDCA8C49ACB2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648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idx="12"/>
          </p:nvPr>
        </p:nvSpPr>
        <p:spPr/>
        <p:txBody>
          <a:bodyPr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3"/>
          </p:nvPr>
        </p:nvSpPr>
        <p:spPr/>
        <p:txBody>
          <a:bodyPr/>
          <a:lstStyle/>
          <a:p>
            <a:pPr algn="r"/>
            <a:fld id="{DAF1F1F0-97AA-4319-8A8B-BDCA8C49ACB2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924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120"/>
            <a:ext cx="822924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57200" y="2760480"/>
            <a:ext cx="822924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924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120"/>
            <a:ext cx="401580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120"/>
            <a:ext cx="401580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2760480"/>
            <a:ext cx="401580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457200" y="2760480"/>
            <a:ext cx="401580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924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203120"/>
            <a:ext cx="8229240" cy="29818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57200" y="1203120"/>
            <a:ext cx="8229240" cy="29818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2702880" y="1202760"/>
            <a:ext cx="3737160" cy="298188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2702880" y="1202760"/>
            <a:ext cx="3737160" cy="2981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924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457200" y="1203120"/>
            <a:ext cx="8229240" cy="29818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924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120"/>
            <a:ext cx="8229240" cy="29818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924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120"/>
            <a:ext cx="4015800" cy="29818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203120"/>
            <a:ext cx="4015800" cy="29818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924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457200" y="204840"/>
            <a:ext cx="8229240" cy="3979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924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457200" y="1203120"/>
            <a:ext cx="401580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57200" y="2760480"/>
            <a:ext cx="401580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4674240" y="1203120"/>
            <a:ext cx="4015800" cy="29818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924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120"/>
            <a:ext cx="4015800" cy="298188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4674240" y="1203120"/>
            <a:ext cx="401580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4674240" y="2760480"/>
            <a:ext cx="401580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924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de-DE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120"/>
            <a:ext cx="401580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120"/>
            <a:ext cx="401580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57200" y="2760480"/>
            <a:ext cx="8229240" cy="1422000"/>
          </a:xfrm>
          <a:prstGeom prst="rect">
            <a:avLst/>
          </a:prstGeom>
        </p:spPr>
        <p:txBody>
          <a:bodyPr lIns="0" tIns="0" rIns="0" bIns="0"/>
          <a:lstStyle/>
          <a:p>
            <a:endParaRPr lang="de-DE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rafik 4"/>
          <p:cNvPicPr/>
          <p:nvPr/>
        </p:nvPicPr>
        <p:blipFill>
          <a:blip r:embed="rId14"/>
          <a:stretch/>
        </p:blipFill>
        <p:spPr>
          <a:xfrm>
            <a:off x="8047440" y="390600"/>
            <a:ext cx="1089720" cy="1165680"/>
          </a:xfrm>
          <a:prstGeom prst="rect">
            <a:avLst/>
          </a:prstGeom>
          <a:ln>
            <a:noFill/>
          </a:ln>
        </p:spPr>
      </p:pic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4840"/>
            <a:ext cx="822924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de-DE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57200" y="1203120"/>
            <a:ext cx="8229240" cy="29818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39640" y="1743120"/>
            <a:ext cx="6984720" cy="1619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ctr"/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Convolutional Neural Network for Race Car </a:t>
            </a: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ocalization</a:t>
            </a:r>
          </a:p>
        </p:txBody>
      </p:sp>
      <p:sp>
        <p:nvSpPr>
          <p:cNvPr id="125" name="TextShape 3"/>
          <p:cNvSpPr txBox="1"/>
          <p:nvPr/>
        </p:nvSpPr>
        <p:spPr>
          <a:xfrm>
            <a:off x="539640" y="4083120"/>
            <a:ext cx="7416360" cy="8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r>
              <a:rPr lang="de-DE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Mostafa Hussein</a:t>
            </a:r>
          </a:p>
          <a:p>
            <a:r>
              <a:rPr lang="de-DE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Mohamed AbouHussein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62013" y="3792354"/>
            <a:ext cx="7353701" cy="0"/>
          </a:xfrm>
          <a:prstGeom prst="line">
            <a:avLst/>
          </a:prstGeom>
          <a:ln w="57150">
            <a:solidFill>
              <a:srgbClr val="003A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Pooling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6" name="Picture 4" descr="Image result for max pooling">
            <a:extLst>
              <a:ext uri="{FF2B5EF4-FFF2-40B4-BE49-F238E27FC236}">
                <a16:creationId xmlns:a16="http://schemas.microsoft.com/office/drawing/2014/main" id="{62989508-BF58-4D80-84BA-1A381B1BAA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613595"/>
            <a:ext cx="4445000" cy="445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6742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Activations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18" name="Picture 2" descr="Image result for activation functions in neural network">
            <a:extLst>
              <a:ext uri="{FF2B5EF4-FFF2-40B4-BE49-F238E27FC236}">
                <a16:creationId xmlns:a16="http://schemas.microsoft.com/office/drawing/2014/main" id="{E25A0C00-557A-478B-B90F-7F895412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3"/>
          <a:stretch/>
        </p:blipFill>
        <p:spPr bwMode="auto">
          <a:xfrm>
            <a:off x="541080" y="1277675"/>
            <a:ext cx="7203922" cy="312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43801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 set Preparation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3A1148-C65F-450A-B48F-4E00B8DAF34F}"/>
              </a:ext>
            </a:extLst>
          </p:cNvPr>
          <p:cNvSpPr txBox="1"/>
          <p:nvPr/>
        </p:nvSpPr>
        <p:spPr>
          <a:xfrm>
            <a:off x="541080" y="1041400"/>
            <a:ext cx="6983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images: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Training Images: 4183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Validation Images: 465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Test Images: 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Labels: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Format: csv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Content: Image Name, x, y, psi</a:t>
            </a:r>
          </a:p>
        </p:txBody>
      </p:sp>
    </p:spTree>
    <p:extLst>
      <p:ext uri="{BB962C8B-B14F-4D97-AF65-F5344CB8AC3E}">
        <p14:creationId xmlns:p14="http://schemas.microsoft.com/office/powerpoint/2010/main" val="414368359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Initial Model Architecture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F74A1EDB-336D-4E51-9F08-CC1DF0B8CC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08"/>
          <a:stretch/>
        </p:blipFill>
        <p:spPr>
          <a:xfrm>
            <a:off x="1331280" y="981432"/>
            <a:ext cx="2056540" cy="3702145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32811E5-E3CB-40C2-A436-B905AC0B82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08"/>
          <a:stretch/>
        </p:blipFill>
        <p:spPr>
          <a:xfrm>
            <a:off x="5013055" y="981432"/>
            <a:ext cx="2056541" cy="370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018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VGG Net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44" name="Picture 4" descr="Image result for vgg network">
            <a:extLst>
              <a:ext uri="{FF2B5EF4-FFF2-40B4-BE49-F238E27FC236}">
                <a16:creationId xmlns:a16="http://schemas.microsoft.com/office/drawing/2014/main" id="{EC6E42FF-8A43-4D07-A580-E88C54D4B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635126"/>
            <a:ext cx="7366000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27306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Optimizer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38" name="Picture 2" descr="Image result for contour plot sgd">
            <a:extLst>
              <a:ext uri="{FF2B5EF4-FFF2-40B4-BE49-F238E27FC236}">
                <a16:creationId xmlns:a16="http://schemas.microsoft.com/office/drawing/2014/main" id="{966D739A-7E2D-49A2-B828-655D6DFF8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40" y="1383900"/>
            <a:ext cx="6009320" cy="309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B54114-118E-4CFA-8BB3-2FC85AD137AF}"/>
              </a:ext>
            </a:extLst>
          </p:cNvPr>
          <p:cNvSpPr txBox="1"/>
          <p:nvPr/>
        </p:nvSpPr>
        <p:spPr>
          <a:xfrm>
            <a:off x="1331280" y="1028700"/>
            <a:ext cx="37625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65778463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Optimizer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54114-118E-4CFA-8BB3-2FC85AD137AF}"/>
              </a:ext>
            </a:extLst>
          </p:cNvPr>
          <p:cNvSpPr txBox="1"/>
          <p:nvPr/>
        </p:nvSpPr>
        <p:spPr>
          <a:xfrm>
            <a:off x="1331280" y="1028700"/>
            <a:ext cx="9220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Adam</a:t>
            </a:r>
          </a:p>
        </p:txBody>
      </p:sp>
      <p:pic>
        <p:nvPicPr>
          <p:cNvPr id="15362" name="Picture 2" descr="Image result for contour plot sgd">
            <a:extLst>
              <a:ext uri="{FF2B5EF4-FFF2-40B4-BE49-F238E27FC236}">
                <a16:creationId xmlns:a16="http://schemas.microsoft.com/office/drawing/2014/main" id="{4BBD8F13-18DA-4DDA-934B-98E3CE830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760" y="1459587"/>
            <a:ext cx="63246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5544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5881B-0EF8-421C-9FB3-04B64A021541}"/>
              </a:ext>
            </a:extLst>
          </p:cNvPr>
          <p:cNvSpPr txBox="1"/>
          <p:nvPr/>
        </p:nvSpPr>
        <p:spPr>
          <a:xfrm>
            <a:off x="800100" y="904820"/>
            <a:ext cx="2413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Initial 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8B8160-DD62-481D-91D2-696882361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10" y="1335707"/>
            <a:ext cx="4703110" cy="35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545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5881B-0EF8-421C-9FB3-04B64A021541}"/>
              </a:ext>
            </a:extLst>
          </p:cNvPr>
          <p:cNvSpPr txBox="1"/>
          <p:nvPr/>
        </p:nvSpPr>
        <p:spPr>
          <a:xfrm>
            <a:off x="800100" y="825956"/>
            <a:ext cx="13292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VGG Net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AD7BF9-9C8D-4E60-857F-590E678F4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505" y="1256843"/>
            <a:ext cx="4608429" cy="346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886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5539F85-7EC7-4641-B844-1F41DA942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795845"/>
              </p:ext>
            </p:extLst>
          </p:nvPr>
        </p:nvGraphicFramePr>
        <p:xfrm>
          <a:off x="1231900" y="1643856"/>
          <a:ext cx="60960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700145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177662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76925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Initial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VGG 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5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Average x error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339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Average y error (m)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659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Average psi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858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5267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2" descr="E:\a_Master\Car_control_Lab\images2\obstacles_small18.bmp">
            <a:extLst>
              <a:ext uri="{FF2B5EF4-FFF2-40B4-BE49-F238E27FC236}">
                <a16:creationId xmlns:a16="http://schemas.microsoft.com/office/drawing/2014/main" id="{480C2AA2-C11C-4F6F-8891-D5E1664CE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80" y="1158400"/>
            <a:ext cx="1759032" cy="141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a_Master\Car_control_Lab\images2\4_input.png">
            <a:extLst>
              <a:ext uri="{FF2B5EF4-FFF2-40B4-BE49-F238E27FC236}">
                <a16:creationId xmlns:a16="http://schemas.microsoft.com/office/drawing/2014/main" id="{171BF1C5-9581-401A-BCA4-3B2819024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972" y="1147716"/>
            <a:ext cx="1759032" cy="141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E:\a_Master\Car_control_Lab\images2\5_input_blur.png">
            <a:extLst>
              <a:ext uri="{FF2B5EF4-FFF2-40B4-BE49-F238E27FC236}">
                <a16:creationId xmlns:a16="http://schemas.microsoft.com/office/drawing/2014/main" id="{534260B8-E396-4753-A223-461E7CD6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764" y="1136164"/>
            <a:ext cx="1773418" cy="142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a_Master\Car_control_Lab\images2\6_input_edge.png">
            <a:extLst>
              <a:ext uri="{FF2B5EF4-FFF2-40B4-BE49-F238E27FC236}">
                <a16:creationId xmlns:a16="http://schemas.microsoft.com/office/drawing/2014/main" id="{322F3304-84ED-4E7A-AE86-33E632BCF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80" y="3248229"/>
            <a:ext cx="1759032" cy="141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:\a_Master\Car_control_Lab\images2\9_input_without_Cars.png">
            <a:extLst>
              <a:ext uri="{FF2B5EF4-FFF2-40B4-BE49-F238E27FC236}">
                <a16:creationId xmlns:a16="http://schemas.microsoft.com/office/drawing/2014/main" id="{606A061F-767E-4F93-88DC-3DABFB2B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972" y="3248229"/>
            <a:ext cx="1759032" cy="141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E:\a_Master\Car_control_Lab\images2\10_ouput.png">
            <a:extLst>
              <a:ext uri="{FF2B5EF4-FFF2-40B4-BE49-F238E27FC236}">
                <a16:creationId xmlns:a16="http://schemas.microsoft.com/office/drawing/2014/main" id="{182919A6-30B4-453B-8CBB-D518590D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764" y="3248229"/>
            <a:ext cx="1773417" cy="142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0028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Results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E781FB-B115-4802-87CC-AE3DEF0A12B5}"/>
              </a:ext>
            </a:extLst>
          </p:cNvPr>
          <p:cNvSpPr txBox="1"/>
          <p:nvPr/>
        </p:nvSpPr>
        <p:spPr>
          <a:xfrm>
            <a:off x="3455186" y="2186235"/>
            <a:ext cx="1689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346316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Conclusion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2D204-CB05-4DC0-9113-EA599BF39697}"/>
              </a:ext>
            </a:extLst>
          </p:cNvPr>
          <p:cNvSpPr txBox="1"/>
          <p:nvPr/>
        </p:nvSpPr>
        <p:spPr>
          <a:xfrm>
            <a:off x="541080" y="1003300"/>
            <a:ext cx="71788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CNNs can perform well in computer vision applications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There is no need for image preprocessing (extracting features)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Two CNNs were implemented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VGG Net performance results were close to the benchmark</a:t>
            </a:r>
          </a:p>
        </p:txBody>
      </p:sp>
    </p:spTree>
    <p:extLst>
      <p:ext uri="{BB962C8B-B14F-4D97-AF65-F5344CB8AC3E}">
        <p14:creationId xmlns:p14="http://schemas.microsoft.com/office/powerpoint/2010/main" val="15269436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Future Work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C2D204-CB05-4DC0-9113-EA599BF39697}"/>
              </a:ext>
            </a:extLst>
          </p:cNvPr>
          <p:cNvSpPr txBox="1"/>
          <p:nvPr/>
        </p:nvSpPr>
        <p:spPr>
          <a:xfrm>
            <a:off x="541080" y="1092200"/>
            <a:ext cx="7178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Training on background noisy data can generalize the feature extraction to the race car location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output of the network architecture can be modified to compensate for other objects localization in the image</a:t>
            </a:r>
          </a:p>
        </p:txBody>
      </p:sp>
    </p:spTree>
    <p:extLst>
      <p:ext uri="{BB962C8B-B14F-4D97-AF65-F5344CB8AC3E}">
        <p14:creationId xmlns:p14="http://schemas.microsoft.com/office/powerpoint/2010/main" val="258806681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2"/>
          <p:cNvPicPr/>
          <p:nvPr/>
        </p:nvPicPr>
        <p:blipFill>
          <a:blip r:embed="rId2"/>
          <a:srcRect l="27438" t="7862" b="24208"/>
          <a:stretch/>
        </p:blipFill>
        <p:spPr>
          <a:xfrm>
            <a:off x="0" y="0"/>
            <a:ext cx="8062560" cy="514152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2546280" y="1751040"/>
            <a:ext cx="3517560" cy="201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Thank you</a:t>
            </a:r>
          </a:p>
          <a:p>
            <a:pPr algn="ctr"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Motivation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 descr="A black and red text&#10;&#10;Description generated with high confidence">
            <a:extLst>
              <a:ext uri="{FF2B5EF4-FFF2-40B4-BE49-F238E27FC236}">
                <a16:creationId xmlns:a16="http://schemas.microsoft.com/office/drawing/2014/main" id="{B0B5D4EE-68A9-4107-BBE9-49BC8729D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967782"/>
            <a:ext cx="4495800" cy="361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094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</a:t>
            </a:r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11903F-CB6C-4366-BFBA-DDE563780AFF}"/>
              </a:ext>
            </a:extLst>
          </p:cNvPr>
          <p:cNvSpPr txBox="1"/>
          <p:nvPr/>
        </p:nvSpPr>
        <p:spPr>
          <a:xfrm>
            <a:off x="541080" y="1079500"/>
            <a:ext cx="69832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Introduction to Convolutional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Data set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Initial Model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VGG net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29967800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6223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dirty="0"/>
              <a:t>Introduction to Convolutional Neural Networks</a:t>
            </a:r>
          </a:p>
          <a:p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D3CFE-87D8-44C2-85B7-0BAF486862B7}"/>
              </a:ext>
            </a:extLst>
          </p:cNvPr>
          <p:cNvSpPr txBox="1"/>
          <p:nvPr/>
        </p:nvSpPr>
        <p:spPr>
          <a:xfrm>
            <a:off x="541080" y="1371601"/>
            <a:ext cx="74599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Convolutional Neural Networks (</a:t>
            </a:r>
            <a:r>
              <a:rPr lang="en-US" sz="2200" dirty="0" err="1"/>
              <a:t>ConvNets</a:t>
            </a:r>
            <a:r>
              <a:rPr lang="en-US" sz="2200" dirty="0"/>
              <a:t> or CNNs) are a category of Neural Networks that have proven very effective in areas such as image recognition and classification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CNNs are currently the state-of-the-art solution for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2948134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6223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dirty="0"/>
              <a:t>Introduction to Convolutional Neural Networks</a:t>
            </a:r>
          </a:p>
          <a:p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D3CFE-87D8-44C2-85B7-0BAF486862B7}"/>
              </a:ext>
            </a:extLst>
          </p:cNvPr>
          <p:cNvSpPr txBox="1"/>
          <p:nvPr/>
        </p:nvSpPr>
        <p:spPr>
          <a:xfrm>
            <a:off x="718880" y="2016958"/>
            <a:ext cx="40309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Essentially, every image can be represented as a matrix of pixel values</a:t>
            </a:r>
          </a:p>
        </p:txBody>
      </p:sp>
      <p:pic>
        <p:nvPicPr>
          <p:cNvPr id="5124" name="Picture 4" descr="Image result for convnet architecture gif">
            <a:extLst>
              <a:ext uri="{FF2B5EF4-FFF2-40B4-BE49-F238E27FC236}">
                <a16:creationId xmlns:a16="http://schemas.microsoft.com/office/drawing/2014/main" id="{4C096A35-1FAB-409B-9C45-94C26AD9315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400" y="1415463"/>
            <a:ext cx="2885447" cy="288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3902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6223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dirty="0"/>
              <a:t>Introduction to Convolutional Neural Networks</a:t>
            </a:r>
          </a:p>
          <a:p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D3CFE-87D8-44C2-85B7-0BAF486862B7}"/>
              </a:ext>
            </a:extLst>
          </p:cNvPr>
          <p:cNvSpPr txBox="1"/>
          <p:nvPr/>
        </p:nvSpPr>
        <p:spPr>
          <a:xfrm>
            <a:off x="541080" y="1371600"/>
            <a:ext cx="3192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primary purpose of Convolution in case of a CNN is to extract features from the input image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CNNs are trained to extract simple to complex features</a:t>
            </a:r>
          </a:p>
        </p:txBody>
      </p:sp>
      <p:pic>
        <p:nvPicPr>
          <p:cNvPr id="4098" name="Picture 2" descr="Image result for convolutional neural network gif">
            <a:extLst>
              <a:ext uri="{FF2B5EF4-FFF2-40B4-BE49-F238E27FC236}">
                <a16:creationId xmlns:a16="http://schemas.microsoft.com/office/drawing/2014/main" id="{233A946B-C2FD-41F8-91DC-F1DD120DB44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499" y="1585762"/>
            <a:ext cx="4145221" cy="257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7687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6223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dirty="0"/>
              <a:t>Introduction to Convolutional Neural Networks</a:t>
            </a:r>
          </a:p>
          <a:p>
            <a:endParaRPr lang="en-US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94" name="Picture 2" descr="Image result for convolutional neural network architecture">
            <a:extLst>
              <a:ext uri="{FF2B5EF4-FFF2-40B4-BE49-F238E27FC236}">
                <a16:creationId xmlns:a16="http://schemas.microsoft.com/office/drawing/2014/main" id="{1CAE0234-3D5F-4587-9C23-AF9DFC8CE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80" y="1775880"/>
            <a:ext cx="7282407" cy="214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8850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3"/>
          <p:cNvSpPr txBox="1"/>
          <p:nvPr/>
        </p:nvSpPr>
        <p:spPr>
          <a:xfrm>
            <a:off x="541080" y="4912200"/>
            <a:ext cx="790200" cy="175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800" spc="-1" dirty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06/02/18</a:t>
            </a:r>
          </a:p>
        </p:txBody>
      </p:sp>
      <p:sp>
        <p:nvSpPr>
          <p:cNvPr id="8" name="TextShape 1"/>
          <p:cNvSpPr txBox="1"/>
          <p:nvPr/>
        </p:nvSpPr>
        <p:spPr>
          <a:xfrm>
            <a:off x="541080" y="228600"/>
            <a:ext cx="6983280" cy="539640"/>
          </a:xfrm>
          <a:prstGeom prst="rect">
            <a:avLst/>
          </a:prstGeom>
          <a:noFill/>
          <a:ln>
            <a:noFill/>
          </a:ln>
        </p:spPr>
        <p:txBody>
          <a:bodyPr lIns="0" anchor="ctr"/>
          <a:lstStyle/>
          <a:p>
            <a:r>
              <a:rPr lang="en-US" sz="3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Convolution</a:t>
            </a:r>
          </a:p>
        </p:txBody>
      </p:sp>
      <p:pic>
        <p:nvPicPr>
          <p:cNvPr id="2050" name="Picture 2" descr="Image result for convolutional neural network gif">
            <a:extLst>
              <a:ext uri="{FF2B5EF4-FFF2-40B4-BE49-F238E27FC236}">
                <a16:creationId xmlns:a16="http://schemas.microsoft.com/office/drawing/2014/main" id="{6E0C4A1A-EFDB-4C6A-9FCE-BEBD328D72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948008"/>
            <a:ext cx="5156200" cy="379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67962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</TotalTime>
  <Words>284</Words>
  <Application>Microsoft Office PowerPoint</Application>
  <PresentationFormat>Custom</PresentationFormat>
  <Paragraphs>100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DejaVu Sans</vt:lpstr>
      <vt:lpstr>Geneva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edv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/>
  <dc:description/>
  <cp:lastModifiedBy>Mostafa Hussein</cp:lastModifiedBy>
  <cp:revision>128</cp:revision>
  <cp:lastPrinted>2009-07-21T13:24:06Z</cp:lastPrinted>
  <dcterms:created xsi:type="dcterms:W3CDTF">2017-05-24T12:19:11Z</dcterms:created>
  <dcterms:modified xsi:type="dcterms:W3CDTF">2018-02-03T18:05:43Z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edv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Benutzerdefiniert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3</vt:i4>
  </property>
</Properties>
</file>